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257" r:id="rId3"/>
    <p:sldId id="1429" r:id="rId5"/>
    <p:sldId id="1187" r:id="rId6"/>
    <p:sldId id="1361" r:id="rId7"/>
    <p:sldId id="1362" r:id="rId8"/>
    <p:sldId id="1364" r:id="rId9"/>
    <p:sldId id="1356" r:id="rId10"/>
    <p:sldId id="1358" r:id="rId11"/>
    <p:sldId id="1425" r:id="rId12"/>
    <p:sldId id="1413" r:id="rId13"/>
    <p:sldId id="1414" r:id="rId14"/>
    <p:sldId id="1415" r:id="rId15"/>
    <p:sldId id="1417" r:id="rId16"/>
    <p:sldId id="1418" r:id="rId17"/>
    <p:sldId id="1428" r:id="rId18"/>
    <p:sldId id="1430" r:id="rId19"/>
    <p:sldId id="1357" r:id="rId20"/>
    <p:sldId id="1434" r:id="rId21"/>
    <p:sldId id="1426" r:id="rId22"/>
    <p:sldId id="1427" r:id="rId23"/>
    <p:sldId id="1431" r:id="rId24"/>
    <p:sldId id="1432" r:id="rId25"/>
    <p:sldId id="1433" r:id="rId26"/>
    <p:sldId id="1189" r:id="rId27"/>
    <p:sldId id="1188" r:id="rId28"/>
    <p:sldId id="1190" r:id="rId29"/>
    <p:sldId id="1192" r:id="rId30"/>
    <p:sldId id="1191" r:id="rId31"/>
    <p:sldId id="1486" r:id="rId32"/>
    <p:sldId id="1196" r:id="rId33"/>
    <p:sldId id="1479" r:id="rId34"/>
    <p:sldId id="1480" r:id="rId35"/>
    <p:sldId id="1481" r:id="rId36"/>
    <p:sldId id="1282" r:id="rId37"/>
    <p:sldId id="1034" r:id="rId38"/>
    <p:sldId id="1202" r:id="rId39"/>
    <p:sldId id="1204" r:id="rId40"/>
  </p:sldIdLst>
  <p:sldSz cx="9144000" cy="6858000" type="screen4x3"/>
  <p:notesSz cx="6858000" cy="9711055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CC00"/>
    <a:srgbClr val="FF5050"/>
    <a:srgbClr val="FF66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24" y="114"/>
      </p:cViewPr>
      <p:guideLst>
        <p:guide orient="horz" pos="22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3388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728663"/>
            <a:ext cx="4854575" cy="364013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2625" y="4611688"/>
            <a:ext cx="5489575" cy="436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0213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23375"/>
            <a:ext cx="2973388" cy="484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1438" y="9223375"/>
            <a:ext cx="2973387" cy="4841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60BF-28CD-433C-A734-E2B9E2AB8EAF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52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952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6824E00-076F-4D5E-83EF-875ABC0348D8}" type="slidenum">
              <a:rPr lang="en-US" altLang="zh-CN" smtClean="0"/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E26EC-C7E8-4314-926D-F5991D71FB94}" type="slidenum">
              <a:rPr lang="en-US" smtClean="0"/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zh-CN" strike="noStrike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 fontAlgn="base"/>
            <a:r>
              <a:rPr lang="zh-CN" altLang="zh-CN" strike="noStrike" noProof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strike="noStrike" noProof="0" smtClean="0">
              <a:sym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zh-CN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noProof="1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r" eaLnBrk="1" fontAlgn="base" hangingPunct="1"/>
            <a:fld id="{9A0DB2DC-4C9A-4742-B13C-FB6460FD3503}" type="slidenum"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noProof="1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301625" y="1600200"/>
            <a:ext cx="854075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Char char="¡"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8575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ea typeface="微软雅黑" pitchFamily="34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3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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4" Type="http://schemas.openxmlformats.org/officeDocument/2006/relationships/slideLayout" Target="../slideLayouts/slideLayout7.xml"/><Relationship Id="rId13" Type="http://schemas.openxmlformats.org/officeDocument/2006/relationships/themeOverride" Target="../theme/themeOverride1.xml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 noRot="1"/>
          </p:cNvSpPr>
          <p:nvPr>
            <p:ph type="ctrTitle"/>
          </p:nvPr>
        </p:nvSpPr>
        <p:spPr>
          <a:xfrm>
            <a:off x="427038" y="2641600"/>
            <a:ext cx="8250237" cy="1143000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dirty="0">
                <a:latin typeface="隶书" pitchFamily="49" charset="-122"/>
                <a:sym typeface="隶书" pitchFamily="49" charset="-122"/>
              </a:rPr>
              <a:t>中國外交</a:t>
            </a:r>
            <a:endParaRPr lang="zh-CN" altLang="en-US" dirty="0">
              <a:latin typeface="隶书" pitchFamily="49" charset="-122"/>
              <a:sym typeface="隶书" pitchFamily="49" charset="-122"/>
            </a:endParaRPr>
          </a:p>
        </p:txBody>
      </p:sp>
      <p:sp>
        <p:nvSpPr>
          <p:cNvPr id="6147" name="Rectangle 6"/>
          <p:cNvSpPr>
            <a:spLocks noRot="1"/>
          </p:cNvSpPr>
          <p:nvPr/>
        </p:nvSpPr>
        <p:spPr>
          <a:xfrm>
            <a:off x="2928938" y="5143500"/>
            <a:ext cx="3200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 eaLnBrk="0" hangingPunct="0">
              <a:lnSpc>
                <a:spcPct val="130000"/>
              </a:lnSpc>
            </a:pPr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方正中等线简体" pitchFamily="1" charset="-122"/>
            </a:endParaRPr>
          </a:p>
        </p:txBody>
      </p:sp>
      <p:pic>
        <p:nvPicPr>
          <p:cNvPr id="6148" name="Picture 8" descr="Banner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58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1472" y="2132965"/>
            <a:ext cx="85725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是一國派駐另一國</a:t>
            </a:r>
            <a:r>
              <a:rPr lang="zh-CN" altLang="en-US" sz="3200" dirty="0" smtClean="0"/>
              <a:t>的唯一代表中央政府的機</a:t>
            </a:r>
            <a:r>
              <a:rPr lang="zh-CN" altLang="en-US" sz="3200" dirty="0"/>
              <a:t>構</a:t>
            </a:r>
            <a:endParaRPr lang="zh-CN" altLang="en-US" sz="3200" dirty="0"/>
          </a:p>
        </p:txBody>
      </p:sp>
      <p:pic>
        <p:nvPicPr>
          <p:cNvPr id="6" name="图片 5" descr="美国使馆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585" y="1844675"/>
            <a:ext cx="7225665" cy="332359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>
                <a:latin typeface="微软繁黑体" pitchFamily="2" charset="-122"/>
              </a:rPr>
              <a:t>中國駐外機構</a:t>
            </a:r>
            <a:endParaRPr lang="zh-CN">
              <a:latin typeface="微软繁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265" y="1269365"/>
            <a:ext cx="3143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kern="0" dirty="0" smtClean="0">
                <a:latin typeface="微软雅黑" pitchFamily="34" charset="-122"/>
                <a:ea typeface="+mn-ea"/>
                <a:sym typeface="+mn-ea"/>
              </a:rPr>
              <a:t>1</a:t>
            </a: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、大使館</a:t>
            </a:r>
            <a:endParaRPr lang="zh-CN" altLang="en-US" sz="3600" kern="0" dirty="0" smtClean="0">
              <a:latin typeface="微软雅黑" pitchFamily="34" charset="-122"/>
              <a:ea typeface="+mn-ea"/>
            </a:endParaRPr>
          </a:p>
        </p:txBody>
      </p:sp>
      <p:pic>
        <p:nvPicPr>
          <p:cNvPr id="7" name="图片 6" descr="英国使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3284855"/>
            <a:ext cx="4831080" cy="3552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1950" y="2078355"/>
            <a:ext cx="2076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中國駐美國大使館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2894965" y="5871210"/>
            <a:ext cx="1174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中國駐英國大使館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920" y="692785"/>
            <a:ext cx="8905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smtClean="0">
                <a:solidFill>
                  <a:schemeClr val="tx2"/>
                </a:solidFill>
                <a:latin typeface="微软繁黑体" pitchFamily="2" charset="-122"/>
                <a:ea typeface="+mj-ea"/>
                <a:cs typeface="+mj-cs"/>
              </a:rPr>
              <a:t>怎麼才能當大使</a:t>
            </a:r>
            <a:endParaRPr lang="zh-CN" altLang="zh-CN" sz="4800">
              <a:solidFill>
                <a:schemeClr val="tx2"/>
              </a:solidFill>
              <a:latin typeface="微软繁黑体" pitchFamily="2" charset="-122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2996565"/>
            <a:ext cx="91420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TW" altLang="en-US" sz="3200" smtClean="0"/>
              <a:t>全國人民代表大會常務委員會決定</a:t>
            </a:r>
            <a:endParaRPr lang="zh-TW" altLang="en-US" sz="3200" smtClean="0"/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TW" altLang="en-US" sz="3200" smtClean="0"/>
              <a:t>國家元首任命並簽發委任狀（國書）</a:t>
            </a:r>
            <a:endParaRPr lang="zh-CN" altLang="en-US" sz="3600"/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TW" altLang="en-US" sz="3200" smtClean="0"/>
              <a:t>向駐在國遞交國書</a:t>
            </a:r>
            <a:endParaRPr lang="zh-CN" altLang="en-US" sz="3200"/>
          </a:p>
        </p:txBody>
      </p:sp>
      <p:sp>
        <p:nvSpPr>
          <p:cNvPr id="100" name="文本框 99"/>
          <p:cNvSpPr txBox="1"/>
          <p:nvPr/>
        </p:nvSpPr>
        <p:spPr>
          <a:xfrm>
            <a:off x="36830" y="1628775"/>
            <a:ext cx="8597265" cy="1198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charset="0"/>
              <a:buChar char="ü"/>
            </a:pPr>
            <a:r>
              <a:rPr lang="zh-TW" altLang="en-US" sz="3600" b="1" u="none" smtClean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大使是使館的館長，根據國際慣例，一般被授予“特命全權大使”的頭銜。</a:t>
            </a:r>
            <a:endParaRPr lang="zh-CN" altLang="en-US" sz="3600" b="1" u="none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/>
        </p:nvSpPr>
        <p:spPr>
          <a:xfrm>
            <a:off x="3923665" y="4149090"/>
            <a:ext cx="4886960" cy="202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TW" altLang="en-US" sz="3200" smtClean="0">
                <a:latin typeface="微软繁黑体" pitchFamily="2" charset="-122"/>
              </a:rPr>
              <a:t>中國駐英國大使向英女王</a:t>
            </a:r>
            <a:endParaRPr lang="zh-CN" sz="3200">
              <a:latin typeface="微软繁黑体" pitchFamily="2" charset="-122"/>
            </a:endParaRPr>
          </a:p>
          <a:p>
            <a:r>
              <a:rPr lang="zh-TW" altLang="en-US" sz="3200" smtClean="0">
                <a:latin typeface="微软繁黑体" pitchFamily="2" charset="-122"/>
              </a:rPr>
              <a:t>伊莉莎白二世遞交國書</a:t>
            </a:r>
            <a:endParaRPr lang="zh-CN" sz="3200">
              <a:latin typeface="微软繁黑体" pitchFamily="2" charset="-122"/>
            </a:endParaRPr>
          </a:p>
        </p:txBody>
      </p:sp>
      <p:pic>
        <p:nvPicPr>
          <p:cNvPr id="2" name="图片 1" descr="递交国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120" y="693420"/>
            <a:ext cx="5946140" cy="2844165"/>
          </a:xfrm>
          <a:prstGeom prst="rect">
            <a:avLst/>
          </a:prstGeom>
        </p:spPr>
      </p:pic>
      <p:pic>
        <p:nvPicPr>
          <p:cNvPr id="3" name="图片 2" descr="刘晓明递交国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572510"/>
            <a:ext cx="3695065" cy="3237865"/>
          </a:xfrm>
          <a:prstGeom prst="rect">
            <a:avLst/>
          </a:prstGeom>
        </p:spPr>
      </p:pic>
      <p:sp>
        <p:nvSpPr>
          <p:cNvPr id="4" name="Rectangle 2"/>
          <p:cNvSpPr>
            <a:spLocks noGrp="1" noRot="1" noChangeArrowheads="1"/>
          </p:cNvSpPr>
          <p:nvPr/>
        </p:nvSpPr>
        <p:spPr>
          <a:xfrm>
            <a:off x="163195" y="127000"/>
            <a:ext cx="6750685" cy="810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 sz="3200">
                <a:latin typeface="微软繁黑体" pitchFamily="2" charset="-122"/>
              </a:rPr>
              <a:t>美國駐華大使向習近平主席遞交國書</a:t>
            </a:r>
            <a:endParaRPr lang="zh-CN" sz="3200">
              <a:latin typeface="微软繁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>
                <a:latin typeface="微软繁黑体" pitchFamily="2" charset="-122"/>
              </a:rPr>
              <a:t>中國駐外機構</a:t>
            </a:r>
            <a:endParaRPr lang="zh-CN">
              <a:latin typeface="微软繁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900" y="1269365"/>
            <a:ext cx="8311515" cy="3446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kern="0" dirty="0" smtClean="0">
                <a:latin typeface="微软雅黑" pitchFamily="34" charset="-122"/>
                <a:ea typeface="+mn-ea"/>
                <a:sym typeface="+mn-ea"/>
              </a:rPr>
              <a:t>2</a:t>
            </a: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、領事館</a:t>
            </a:r>
            <a:endParaRPr lang="zh-CN" altLang="en-US" sz="3600" kern="0" dirty="0" smtClean="0">
              <a:latin typeface="微软雅黑" pitchFamily="34" charset="-122"/>
              <a:ea typeface="+mn-ea"/>
              <a:sym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</a:pP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總領事館</a:t>
            </a:r>
            <a:endParaRPr lang="zh-CN" altLang="en-US" sz="3600" kern="0" dirty="0" smtClean="0">
              <a:latin typeface="微软雅黑" pitchFamily="34" charset="-122"/>
              <a:ea typeface="+mn-ea"/>
              <a:sym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</a:pPr>
            <a:r>
              <a:rPr lang="zh-CN" altLang="en-US" sz="3600" kern="0" dirty="0" smtClean="0">
                <a:latin typeface="微软雅黑" pitchFamily="34" charset="-122"/>
                <a:ea typeface="+mn-ea"/>
                <a:sym typeface="+mn-ea"/>
              </a:rPr>
              <a:t>領事館等</a:t>
            </a:r>
            <a:endParaRPr lang="zh-CN" altLang="en-US" sz="3600" kern="0" dirty="0" smtClean="0">
              <a:latin typeface="微软雅黑" pitchFamily="34" charset="-122"/>
              <a:ea typeface="+mn-ea"/>
              <a:sym typeface="+mn-ea"/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zh-CN" altLang="en-US" sz="2800" kern="0" dirty="0" smtClean="0">
                <a:latin typeface="微软雅黑" pitchFamily="34" charset="-122"/>
                <a:ea typeface="+mn-ea"/>
                <a:sym typeface="+mn-ea"/>
              </a:rPr>
              <a:t>定義：一國政府根據與另一國政府達成的協議，派駐對方國家的首都以外的特定的城市的機構。</a:t>
            </a:r>
            <a:endParaRPr lang="zh-CN" altLang="en-US" sz="2800" kern="0" dirty="0" smtClean="0">
              <a:latin typeface="微软雅黑" pitchFamily="34" charset="-122"/>
              <a:ea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8965" y="1626235"/>
            <a:ext cx="3131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中國駐洛杉磯總領館</a:t>
            </a:r>
            <a:endParaRPr lang="zh-CN" altLang="en-US"/>
          </a:p>
        </p:txBody>
      </p:sp>
      <p:pic>
        <p:nvPicPr>
          <p:cNvPr id="5" name="图片 4" descr="洛杉矶总领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385" y="1412875"/>
            <a:ext cx="7767320" cy="5173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/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4800" dirty="0">
                <a:solidFill>
                  <a:schemeClr val="tx2"/>
                </a:solidFill>
                <a:latin typeface="微软繁黑体" pitchFamily="2" charset="-122"/>
                <a:ea typeface="+mj-ea"/>
                <a:cs typeface="+mj-cs"/>
                <a:sym typeface="Arial" panose="020B0604020202020204" pitchFamily="34" charset="0"/>
              </a:rPr>
              <a:t>中國駐外機構</a:t>
            </a:r>
            <a:endParaRPr lang="zh-CN" altLang="en-US" sz="4800" dirty="0">
              <a:solidFill>
                <a:schemeClr val="tx2"/>
              </a:solidFill>
              <a:latin typeface="微软繁黑体" pitchFamily="2" charset="-122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900" y="1270000"/>
            <a:ext cx="7796213" cy="32302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3600" kern="0" dirty="0">
                <a:latin typeface="微软雅黑" pitchFamily="34" charset="-122"/>
                <a:ea typeface="+mn-ea"/>
                <a:sym typeface="+mn-ea"/>
              </a:rPr>
              <a:t>3</a:t>
            </a:r>
            <a:r>
              <a:rPr lang="zh-CN" altLang="en-US" sz="3600" kern="0" dirty="0">
                <a:latin typeface="微软雅黑" pitchFamily="34" charset="-122"/>
                <a:ea typeface="+mn-ea"/>
                <a:sym typeface="+mn-ea"/>
              </a:rPr>
              <a:t>、代表團</a:t>
            </a:r>
            <a:endParaRPr lang="zh-CN" altLang="en-US" sz="3600" kern="0" dirty="0">
              <a:latin typeface="微软雅黑" pitchFamily="34" charset="-122"/>
              <a:ea typeface="+mn-ea"/>
              <a:sym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  <a:defRPr/>
            </a:pPr>
            <a:r>
              <a:rPr lang="zh-CN" altLang="en-US" sz="3600" kern="0" dirty="0">
                <a:latin typeface="微软雅黑" pitchFamily="34" charset="-122"/>
                <a:ea typeface="+mn-ea"/>
              </a:rPr>
              <a:t>中國常駐聯合國代表團</a:t>
            </a:r>
            <a:endParaRPr lang="zh-CN" altLang="en-US" sz="3600" kern="0" dirty="0">
              <a:latin typeface="微软雅黑" pitchFamily="34" charset="-122"/>
              <a:ea typeface="+mn-ea"/>
            </a:endParaRPr>
          </a:p>
          <a:p>
            <a:pPr marL="1028700" lvl="1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Ø"/>
              <a:defRPr/>
            </a:pPr>
            <a:r>
              <a:rPr lang="zh-CN" altLang="en-US" sz="3600" kern="0" dirty="0">
                <a:latin typeface="微软雅黑" pitchFamily="34" charset="-122"/>
                <a:ea typeface="+mn-ea"/>
              </a:rPr>
              <a:t>中國駐歐盟使團</a:t>
            </a:r>
            <a:endParaRPr lang="zh-CN" altLang="en-US" sz="3600" kern="0" dirty="0">
              <a:latin typeface="微软雅黑" pitchFamily="34" charset="-122"/>
              <a:ea typeface="+mn-ea"/>
            </a:endParaRPr>
          </a:p>
          <a:p>
            <a:pPr marL="571500" indent="-571500">
              <a:lnSpc>
                <a:spcPct val="150000"/>
              </a:lnSpc>
              <a:buClr>
                <a:srgbClr val="FFCC00"/>
              </a:buClr>
              <a:buFont typeface="Wingdings" panose="05000000000000000000" charset="0"/>
              <a:buChar char="l"/>
              <a:defRPr/>
            </a:pPr>
            <a:r>
              <a:rPr lang="zh-CN" altLang="en-US" sz="2800" kern="0" dirty="0">
                <a:latin typeface="微软雅黑" pitchFamily="34" charset="-122"/>
                <a:ea typeface="+mn-ea"/>
              </a:rPr>
              <a:t>定義：中國派駐多邊組織的機構</a:t>
            </a:r>
            <a:endParaRPr lang="zh-CN" altLang="en-US" sz="2800" kern="0" dirty="0">
              <a:latin typeface="微软雅黑" pitchFamily="34" charset="-122"/>
              <a:ea typeface="+mn-ea"/>
            </a:endParaRPr>
          </a:p>
        </p:txBody>
      </p:sp>
      <p:pic>
        <p:nvPicPr>
          <p:cNvPr id="4" name="图片 3" descr="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3288" y="1643063"/>
            <a:ext cx="42910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外交知識概述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3662680" cy="4921885"/>
          </a:xfrm>
        </p:spPr>
        <p:txBody>
          <a:bodyPr/>
          <a:lstStyle/>
          <a:p>
            <a:r>
              <a:rPr lang="zh-CN" altLang="en-US" dirty="0"/>
              <a:t>四、外交職銜</a:t>
            </a:r>
            <a:endParaRPr lang="zh-CN" altLang="en-US" dirty="0"/>
          </a:p>
          <a:p>
            <a:pPr lvl="1"/>
            <a:r>
              <a:rPr lang="zh-CN" altLang="en-US" dirty="0"/>
              <a:t>大使</a:t>
            </a:r>
            <a:endParaRPr lang="zh-CN" altLang="en-US" dirty="0"/>
          </a:p>
          <a:p>
            <a:pPr lvl="1"/>
            <a:r>
              <a:rPr lang="zh-CN" altLang="en-US" dirty="0"/>
              <a:t>公使</a:t>
            </a:r>
            <a:endParaRPr lang="zh-CN" altLang="en-US" dirty="0"/>
          </a:p>
          <a:p>
            <a:pPr lvl="1"/>
            <a:r>
              <a:rPr lang="zh-CN" altLang="en-US" dirty="0"/>
              <a:t>參贊</a:t>
            </a:r>
            <a:endParaRPr lang="zh-CN" altLang="en-US" dirty="0"/>
          </a:p>
          <a:p>
            <a:pPr lvl="1"/>
            <a:r>
              <a:rPr lang="zh-CN" altLang="en-US" dirty="0"/>
              <a:t>一等秘書</a:t>
            </a:r>
            <a:endParaRPr lang="zh-CN" altLang="en-US" dirty="0"/>
          </a:p>
          <a:p>
            <a:pPr lvl="1"/>
            <a:r>
              <a:rPr lang="zh-CN" altLang="en-US" dirty="0"/>
              <a:t>二等秘書</a:t>
            </a:r>
            <a:endParaRPr lang="zh-CN" altLang="en-US" dirty="0"/>
          </a:p>
          <a:p>
            <a:pPr lvl="1"/>
            <a:r>
              <a:rPr lang="zh-CN" altLang="en-US" dirty="0"/>
              <a:t>三等秘書</a:t>
            </a:r>
            <a:endParaRPr lang="zh-CN" altLang="en-US" dirty="0"/>
          </a:p>
          <a:p>
            <a:pPr lvl="1"/>
            <a:r>
              <a:rPr lang="zh-CN" altLang="en-US" dirty="0"/>
              <a:t>隨員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3667760" y="2294890"/>
            <a:ext cx="3183255" cy="492188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Char char="¡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dirty="0"/>
              <a:t>總領事</a:t>
            </a:r>
            <a:endParaRPr lang="zh-CN" altLang="en-US" dirty="0"/>
          </a:p>
          <a:p>
            <a:pPr lvl="1"/>
            <a:r>
              <a:rPr lang="zh-CN" altLang="en-US" dirty="0"/>
              <a:t>副總領事</a:t>
            </a:r>
            <a:endParaRPr lang="zh-CN" altLang="en-US" dirty="0"/>
          </a:p>
          <a:p>
            <a:pPr lvl="1"/>
            <a:r>
              <a:rPr lang="zh-CN" altLang="en-US" dirty="0"/>
              <a:t>領事</a:t>
            </a:r>
            <a:endParaRPr lang="zh-CN" altLang="en-US" dirty="0"/>
          </a:p>
          <a:p>
            <a:pPr lvl="1"/>
            <a:r>
              <a:rPr lang="zh-CN" altLang="en-US" dirty="0"/>
              <a:t>副領事</a:t>
            </a:r>
            <a:endParaRPr lang="zh-CN" altLang="en-US" dirty="0"/>
          </a:p>
          <a:p>
            <a:pPr lvl="1"/>
            <a:r>
              <a:rPr lang="zh-CN" altLang="en-US" dirty="0"/>
              <a:t>領事隨員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dirty="0"/>
              <a:t>外交知識概述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</a:rPr>
              <a:t>新中國外交歷程</a:t>
            </a:r>
            <a:endParaRPr lang="zh-CN" altLang="en-US" sz="3600" b="1" u="sng" dirty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外交熱點問題</a:t>
            </a:r>
            <a:endParaRPr lang="zh-CN" altLang="en-US" sz="36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3600" b="1" dirty="0">
                <a:sym typeface="+mn-ea"/>
              </a:rPr>
              <a:t>“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一帶一路</a:t>
            </a:r>
            <a:r>
              <a:rPr lang="en-US" altLang="zh-CN" sz="3600" b="1" dirty="0">
                <a:sym typeface="+mn-ea"/>
              </a:rPr>
              <a:t>”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新中國外交歷程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1625" y="1569720"/>
            <a:ext cx="8540750" cy="5108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新中國建國初期的對外關係</a:t>
            </a:r>
            <a:endParaRPr lang="zh-CN" altLang="en-US" dirty="0"/>
          </a:p>
          <a:p>
            <a:pPr lvl="1">
              <a:lnSpc>
                <a:spcPct val="120000"/>
              </a:lnSpc>
            </a:pPr>
            <a:r>
              <a:rPr lang="zh-CN" altLang="en-US" dirty="0"/>
              <a:t>另起爐灶、打掃乾淨屋子再請客、一邊倒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支持民族解放 走向世界舞臺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中國與國際體系關係取得突破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為改革開放創造良好環境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全面發展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和平發展道路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Rot="1"/>
          </p:cNvSpPr>
          <p:nvPr>
            <p:ph type="body" idx="4294967295"/>
          </p:nvPr>
        </p:nvSpPr>
        <p:spPr>
          <a:xfrm>
            <a:off x="301625" y="1600200"/>
            <a:ext cx="8540750" cy="4781550"/>
          </a:xfrm>
        </p:spPr>
        <p:txBody>
          <a:bodyPr wrap="square" anchor="t"/>
          <a:lstStyle/>
          <a:p>
            <a:pPr marL="0" lvl="0" indent="0" algn="just" eaLnBrk="1" hangingPunct="1">
              <a:lnSpc>
                <a:spcPct val="15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“</a:t>
            </a:r>
            <a:r>
              <a:rPr lang="zh-CN" altLang="en-US" sz="3200" dirty="0">
                <a:latin typeface="宋体" panose="02010600030101010101" pitchFamily="2" charset="-122"/>
              </a:rPr>
              <a:t>和平共處五項原則</a:t>
            </a:r>
            <a:r>
              <a:rPr lang="en-US" altLang="zh-CN" sz="3200" dirty="0">
                <a:latin typeface="宋体" panose="02010600030101010101" pitchFamily="2" charset="-122"/>
              </a:rPr>
              <a:t>”</a:t>
            </a:r>
            <a:endParaRPr lang="en-US" altLang="zh-CN" sz="32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互相尊重領土完整和主權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互不侵犯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互不干涉內政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平等互利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和平共處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 marL="0" lvl="0" indent="0" algn="just" eaLnBrk="1" hangingPunct="1">
              <a:lnSpc>
                <a:spcPct val="150000"/>
              </a:lnSpc>
            </a:pPr>
            <a:endParaRPr lang="en-US" altLang="zh-CN" sz="2800" dirty="0">
              <a:latin typeface="宋体" panose="02010600030101010101" pitchFamily="2" charset="-122"/>
            </a:endParaRPr>
          </a:p>
          <a:p>
            <a:pPr marL="0" lvl="0" indent="0" algn="just" eaLnBrk="1" hangingPunct="1">
              <a:lnSpc>
                <a:spcPct val="150000"/>
              </a:lnSpc>
            </a:pPr>
            <a:endParaRPr lang="en-US" altLang="zh-CN" sz="2800" dirty="0">
              <a:latin typeface="宋体" panose="02010600030101010101" pitchFamily="2" charset="-122"/>
            </a:endParaRPr>
          </a:p>
        </p:txBody>
      </p:sp>
      <p:pic>
        <p:nvPicPr>
          <p:cNvPr id="3" name="图片 2" descr="万隆会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7940" y="3077210"/>
            <a:ext cx="5283835" cy="374015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262380" y="228600"/>
            <a:ext cx="638111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中</a:t>
            </a:r>
            <a:r>
              <a:rPr lang="zh-CN" altLang="en-US" dirty="0" smtClean="0"/>
              <a:t>國外交理念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中國特色大國外交的內涵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1625" y="1771015"/>
            <a:ext cx="8540750" cy="49085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中國夢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堅定維護國家核心利益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踐行正確的義利觀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堅持命運共同體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</a:rPr>
              <a:t>外交知識概述</a:t>
            </a:r>
            <a:endParaRPr lang="zh-CN" altLang="en-US" sz="3600" b="1" u="sng" dirty="0">
              <a:solidFill>
                <a:schemeClr val="tx2"/>
              </a:solidFill>
            </a:endParaRPr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新中國外交歷程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外交熱點問題</a:t>
            </a:r>
            <a:endParaRPr lang="zh-CN" altLang="en-US" sz="36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3600" b="1" dirty="0">
                <a:sym typeface="+mn-ea"/>
              </a:rPr>
              <a:t>“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一帶一路</a:t>
            </a:r>
            <a:r>
              <a:rPr lang="en-US" altLang="zh-CN" sz="3600" b="1" dirty="0">
                <a:sym typeface="+mn-ea"/>
              </a:rPr>
              <a:t>”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中國特色大國外交的實踐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84568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構建新型國際關係</a:t>
            </a:r>
            <a:endParaRPr lang="zh-CN" altLang="en-US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中美關係</a:t>
            </a:r>
            <a:r>
              <a:rPr lang="en-US" altLang="zh-CN" dirty="0"/>
              <a:t>&amp;</a:t>
            </a:r>
            <a:r>
              <a:rPr lang="zh-CN" altLang="en-US" dirty="0">
                <a:ea typeface="宋体" panose="02010600030101010101" pitchFamily="2" charset="-122"/>
              </a:rPr>
              <a:t>周邊國家</a:t>
            </a:r>
            <a:r>
              <a:rPr lang="en-US" altLang="zh-CN" dirty="0">
                <a:ea typeface="宋体" panose="02010600030101010101" pitchFamily="2" charset="-122"/>
              </a:rPr>
              <a:t>&amp;</a:t>
            </a:r>
            <a:r>
              <a:rPr lang="zh-CN" altLang="en-US" dirty="0">
                <a:ea typeface="宋体" panose="02010600030101010101" pitchFamily="2" charset="-122"/>
              </a:rPr>
              <a:t>非洲</a:t>
            </a:r>
            <a:r>
              <a:rPr lang="en-US" altLang="zh-CN" dirty="0">
                <a:ea typeface="宋体" panose="02010600030101010101" pitchFamily="2" charset="-122"/>
              </a:rPr>
              <a:t>&amp;</a:t>
            </a:r>
            <a:r>
              <a:rPr lang="zh-CN" altLang="en-US" dirty="0">
                <a:ea typeface="宋体" panose="02010600030101010101" pitchFamily="2" charset="-122"/>
              </a:rPr>
              <a:t>金磚國家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/>
              <a:t>積極參與全球治理</a:t>
            </a:r>
            <a:endParaRPr lang="zh-CN" altLang="en-US" dirty="0"/>
          </a:p>
          <a:p>
            <a:pPr lvl="1">
              <a:lnSpc>
                <a:spcPct val="130000"/>
              </a:lnSpc>
            </a:pPr>
            <a:r>
              <a:rPr lang="zh-CN" altLang="en-US" dirty="0"/>
              <a:t>聯合國 </a:t>
            </a:r>
            <a:r>
              <a:rPr lang="en-US" altLang="zh-CN" dirty="0"/>
              <a:t>&amp; G20 &amp; APEC &amp; WTO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/>
              <a:t>統籌國內國際兩個大局（和平與發展）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妥善處理周邊敏感問題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dirty="0"/>
              <a:t>外交知識概述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新中國外交歷程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  <a:ea typeface="宋体" panose="02010600030101010101" pitchFamily="2" charset="-122"/>
              </a:rPr>
              <a:t>外交熱點問題</a:t>
            </a:r>
            <a:endParaRPr lang="zh-CN" altLang="en-US" sz="3600" b="1" u="sng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3600" b="1" dirty="0">
                <a:sym typeface="+mn-ea"/>
              </a:rPr>
              <a:t>“</a:t>
            </a:r>
            <a:r>
              <a:rPr lang="zh-CN" altLang="en-US" sz="3600" b="1" dirty="0">
                <a:ea typeface="宋体" panose="02010600030101010101" pitchFamily="2" charset="-122"/>
                <a:sym typeface="+mn-ea"/>
              </a:rPr>
              <a:t>一帶一路</a:t>
            </a:r>
            <a:r>
              <a:rPr lang="en-US" altLang="zh-CN" sz="3600" b="1" dirty="0">
                <a:sym typeface="+mn-ea"/>
              </a:rPr>
              <a:t>”</a:t>
            </a:r>
            <a:endParaRPr lang="en-US" altLang="zh-CN" sz="3600" b="1" dirty="0"/>
          </a:p>
          <a:p>
            <a:pPr lvl="1">
              <a:lnSpc>
                <a:spcPct val="130000"/>
              </a:lnSpc>
            </a:pP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外交熱點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5283200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南海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歷史經緯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中國應對政策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朝鮮半島核問題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六方會談</a:t>
            </a:r>
            <a:endParaRPr lang="zh-CN" altLang="en-US" sz="2800" b="1" dirty="0"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sz="2800" b="1" dirty="0"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ea typeface="宋体" panose="02010600030101010101" pitchFamily="2" charset="-122"/>
              </a:rPr>
              <a:t>雙暫停</a:t>
            </a:r>
            <a:r>
              <a:rPr lang="en-US" altLang="zh-CN" sz="2800" b="1" dirty="0"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ea typeface="宋体" panose="02010600030101010101" pitchFamily="2" charset="-122"/>
              </a:rPr>
              <a:t>雙軌並進</a:t>
            </a:r>
            <a:r>
              <a:rPr lang="en-US" altLang="zh-CN" sz="2800" b="1" dirty="0">
                <a:ea typeface="宋体" panose="02010600030101010101" pitchFamily="2" charset="-122"/>
              </a:rPr>
              <a:t>”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3600" b="1" dirty="0">
                <a:ea typeface="宋体" panose="02010600030101010101" pitchFamily="2" charset="-122"/>
              </a:rPr>
              <a:t>中印邊界問題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外交部分基本框架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086225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zh-CN" altLang="en-US" sz="3600" b="1" dirty="0"/>
              <a:t>外交知識概述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新中國外交歷程</a:t>
            </a:r>
            <a:endParaRPr lang="zh-CN" altLang="en-US" sz="3600" b="1" dirty="0"/>
          </a:p>
          <a:p>
            <a:pPr lvl="1">
              <a:lnSpc>
                <a:spcPct val="130000"/>
              </a:lnSpc>
            </a:pPr>
            <a:r>
              <a:rPr lang="zh-CN" altLang="en-US" sz="3600" b="1" dirty="0"/>
              <a:t>外交熱點問題</a:t>
            </a:r>
            <a:endParaRPr lang="zh-CN" altLang="en-US" sz="3600" b="1" u="sng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3600" b="1" u="sng" dirty="0">
                <a:solidFill>
                  <a:schemeClr val="tx2"/>
                </a:solidFill>
                <a:ea typeface="宋体" panose="02010600030101010101" pitchFamily="2" charset="-122"/>
                <a:sym typeface="+mn-ea"/>
              </a:rPr>
              <a:t>“一帶一路”</a:t>
            </a:r>
            <a:endParaRPr lang="zh-CN" altLang="en-US" sz="3600" b="1" u="sng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1">
              <a:lnSpc>
                <a:spcPct val="130000"/>
              </a:lnSpc>
            </a:pP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張騫出使西域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6498" name="AutoShape 2" descr="“张骞出使西域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6500" name="Picture 4" descr="http://www.cgxwhg.com/images/zhangqian/%E5%BC%A0%E9%AA%9E%E5%87%BA%E4%BD%BF%E8%A5%BF%E5%9F%9F%E7%BB%98%E7%94%BB%E7%85%A7%E7%89%87%20%E5%87%BF%E7%A9%BA%E5%9B%B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1500174"/>
            <a:ext cx="8105775" cy="4867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絲綢之路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5474" name="Picture 2" descr="C:\Documents and Settings\Administrator\桌面\tp243_05.jpg"/>
          <p:cNvPicPr>
            <a:picLocks noChangeAspect="1" noChangeArrowheads="1"/>
          </p:cNvPicPr>
          <p:nvPr/>
        </p:nvPicPr>
        <p:blipFill>
          <a:blip r:embed="rId1"/>
          <a:srcRect l="2724" t="6789" r="3922" b="7220"/>
          <a:stretch>
            <a:fillRect/>
          </a:stretch>
        </p:blipFill>
        <p:spPr bwMode="auto">
          <a:xfrm>
            <a:off x="285720" y="2071678"/>
            <a:ext cx="8724836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絲綢之路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7522" name="Picture 2" descr="http://tyhf.org/costume/wp-content/uploads/2014/03/20131275789872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714488"/>
            <a:ext cx="7643866" cy="4437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1618" name="Picture 2" descr="http://old.blnews.com.cn/gb/node2/node342/node680/node683/images/0004020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432" y="1214422"/>
            <a:ext cx="8891724" cy="48958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鄭和下西洋</a:t>
            </a:r>
            <a:endParaRPr lang="zh-CN" altLang="en-US" dirty="0"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140" y="1642745"/>
            <a:ext cx="4796155" cy="264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4" name="Picture 2" descr="http://cul.shangdu.com/yeshi/20110527/P_319985_0__30743948.jpg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7400" y="3773805"/>
            <a:ext cx="4244975" cy="31838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开幕式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" y="2032635"/>
            <a:ext cx="9170670" cy="416687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1625" y="252085"/>
            <a:ext cx="8540750" cy="17481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/>
              <a:t>“</a:t>
            </a:r>
            <a:r>
              <a:rPr lang="zh-CN" altLang="en-US" b="1"/>
              <a:t>一帶一路</a:t>
            </a:r>
            <a:r>
              <a:rPr lang="en-US" altLang="zh-CN" b="1"/>
              <a:t>”</a:t>
            </a:r>
            <a:r>
              <a:rPr lang="zh-CN" altLang="en-US" b="1"/>
              <a:t>國際合作高峰論壇</a:t>
            </a:r>
            <a:br>
              <a:rPr lang="zh-CN" altLang="en-US" b="1"/>
            </a:b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外交知識概述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963160"/>
          </a:xfrm>
        </p:spPr>
        <p:txBody>
          <a:bodyPr/>
          <a:lstStyle/>
          <a:p>
            <a:r>
              <a:rPr lang="zh-CN" altLang="en-US" dirty="0"/>
              <a:t>一、什麼是外交？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外交是國家實行其對外政策，由國家元首、政府首腦、外交部、外交代表機關等進行的諸如訪問、談判、交涉、發出外交文件、締結條約、參加國際會議和國際組織等對外活動。</a:t>
            </a:r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目的：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促進沿線國家的基礎設施建設和互聯互通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對接各國政策和發展戰略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實現共同發展</a:t>
            </a:r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half" idx="1"/>
          </p:nvPr>
        </p:nvSpPr>
        <p:spPr>
          <a:xfrm>
            <a:off x="301625" y="1600200"/>
            <a:ext cx="8540750" cy="5337175"/>
          </a:xfrm>
        </p:spPr>
        <p:txBody>
          <a:bodyPr/>
          <a:p>
            <a:r>
              <a:rPr lang="zh-CN" altLang="en-US" dirty="0" smtClean="0">
                <a:sym typeface="+mn-ea"/>
              </a:rPr>
              <a:t>原則：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共商、共建、共享</a:t>
            </a:r>
            <a:endParaRPr lang="zh-CN" altLang="en-US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要創新合作模式，加強</a:t>
            </a:r>
            <a:r>
              <a:rPr lang="zh-CN" altLang="en-US" b="1" dirty="0" smtClean="0">
                <a:sym typeface="+mn-ea"/>
              </a:rPr>
              <a:t>“五通”</a:t>
            </a:r>
            <a:r>
              <a:rPr lang="zh-CN" altLang="en-US" dirty="0" smtClean="0">
                <a:sym typeface="+mn-ea"/>
              </a:rPr>
              <a:t>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政策溝通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設施聯通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貿易暢通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資金融通</a:t>
            </a:r>
            <a:endParaRPr lang="zh-CN" altLang="en-US" dirty="0" smtClean="0">
              <a:sym typeface="+mn-ea"/>
            </a:endParaRPr>
          </a:p>
          <a:p>
            <a:pPr lvl="1"/>
            <a:r>
              <a:rPr lang="zh-CN" altLang="en-US" dirty="0" smtClean="0">
                <a:sym typeface="+mn-ea"/>
              </a:rPr>
              <a:t>民心相通</a:t>
            </a:r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804910" cy="567817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成就：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同80個國家和組織簽署合作協議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同30多個國家開展了機制化產能合作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在沿線24國推進建設75個境外經貿合作區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中國企業對沿線國家投資累計超500億美元</a:t>
            </a:r>
            <a:endParaRPr lang="zh-CN" altLang="en-US" dirty="0" smtClean="0"/>
          </a:p>
          <a:p>
            <a:pPr lvl="1">
              <a:lnSpc>
                <a:spcPct val="130000"/>
              </a:lnSpc>
            </a:pPr>
            <a:r>
              <a:rPr lang="zh-CN" altLang="en-US" dirty="0" smtClean="0"/>
              <a:t>創造近20萬個就業崗位</a:t>
            </a:r>
            <a:endParaRPr lang="zh-CN" altLang="en-US" dirty="0" smtClean="0"/>
          </a:p>
          <a:p>
            <a:pPr lvl="0">
              <a:lnSpc>
                <a:spcPct val="130000"/>
              </a:lnSpc>
            </a:pPr>
            <a:r>
              <a:rPr lang="en-US" altLang="zh-CN" dirty="0" smtClean="0"/>
              <a:t>“</a:t>
            </a:r>
            <a:r>
              <a:rPr lang="zh-CN" altLang="en-US" dirty="0" smtClean="0">
                <a:ea typeface="宋体" panose="02010600030101010101" pitchFamily="2" charset="-122"/>
              </a:rPr>
              <a:t>絲路基金</a:t>
            </a:r>
            <a:r>
              <a:rPr lang="en-US" altLang="zh-CN" dirty="0" smtClean="0"/>
              <a:t>”</a:t>
            </a:r>
            <a:r>
              <a:rPr lang="zh-CN" altLang="en-US" dirty="0" smtClean="0">
                <a:ea typeface="宋体" panose="02010600030101010101" pitchFamily="2" charset="-122"/>
              </a:rPr>
              <a:t>、</a:t>
            </a:r>
            <a:r>
              <a:rPr lang="en-US" altLang="zh-CN" dirty="0" smtClean="0"/>
              <a:t>“</a:t>
            </a:r>
            <a:r>
              <a:rPr lang="zh-CN" altLang="en-US" dirty="0" smtClean="0">
                <a:ea typeface="宋体" panose="02010600030101010101" pitchFamily="2" charset="-122"/>
              </a:rPr>
              <a:t>亞洲基礎設施投資銀行</a:t>
            </a:r>
            <a:r>
              <a:rPr lang="en-US" altLang="zh-CN" dirty="0" smtClean="0"/>
              <a:t>”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如何理解“一帶一路”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合作共贏</a:t>
            </a:r>
            <a:endParaRPr lang="en-US" altLang="zh-CN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通過彼此合作，優勢互補，就可以實現單打獨鬥得不到的收穫</a:t>
            </a:r>
            <a:endParaRPr lang="en-US" altLang="zh-CN" dirty="0" smtClean="0"/>
          </a:p>
          <a:p>
            <a:pPr>
              <a:lnSpc>
                <a:spcPct val="130000"/>
              </a:lnSpc>
            </a:pPr>
            <a:r>
              <a:rPr lang="zh-CN" altLang="en-US" dirty="0" smtClean="0"/>
              <a:t>互聯互通</a:t>
            </a:r>
            <a:endParaRPr lang="en-US" altLang="zh-CN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歐亞大陸通道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泛亞鐵路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把非洲</a:t>
            </a:r>
            <a:r>
              <a:rPr lang="en-US" altLang="zh-CN" dirty="0" smtClean="0"/>
              <a:t>54</a:t>
            </a:r>
            <a:r>
              <a:rPr lang="zh-TW" altLang="en-US" dirty="0" smtClean="0"/>
              <a:t>國用高速鐵路連接起來</a:t>
            </a:r>
            <a:endParaRPr lang="zh-CN" altLang="en-US" dirty="0" smtClean="0"/>
          </a:p>
          <a:p>
            <a:pPr lvl="1">
              <a:lnSpc>
                <a:spcPct val="130000"/>
              </a:lnSpc>
              <a:buNone/>
            </a:pPr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香港加入亞投行</a:t>
            </a:r>
            <a:endParaRPr lang="zh-CN" altLang="en-US"/>
          </a:p>
        </p:txBody>
      </p:sp>
      <p:pic>
        <p:nvPicPr>
          <p:cNvPr id="5" name="内容占位符 4" descr="hk AIIB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613535" y="1371600"/>
            <a:ext cx="5916930" cy="443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83360" y="6005195"/>
            <a:ext cx="661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2017</a:t>
            </a:r>
            <a:r>
              <a:rPr lang="zh-CN" altLang="en-US" sz="2800" b="1"/>
              <a:t>年</a:t>
            </a:r>
            <a:r>
              <a:rPr lang="en-US" altLang="zh-CN" sz="2800" b="1"/>
              <a:t>3</a:t>
            </a:r>
            <a:r>
              <a:rPr lang="zh-CN" altLang="en-US" sz="2800" b="1"/>
              <a:t>月</a:t>
            </a:r>
            <a:r>
              <a:rPr lang="en-US" altLang="zh-CN" sz="2800" b="1"/>
              <a:t>23</a:t>
            </a:r>
            <a:r>
              <a:rPr lang="zh-CN" altLang="en-US" sz="2800" b="1"/>
              <a:t>日，亞投行批准香港加入</a:t>
            </a:r>
            <a:endParaRPr lang="zh-CN" altLang="en-US" sz="2800" b="1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矩形 3"/>
          <p:cNvSpPr/>
          <p:nvPr/>
        </p:nvSpPr>
        <p:spPr>
          <a:xfrm>
            <a:off x="1785938" y="4500563"/>
            <a:ext cx="4572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eaLnBrk="0" hangingPunct="0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0" name="内容占位符 1"/>
          <p:cNvSpPr>
            <a:spLocks noGrp="1" noRot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zh-CN" altLang="en-US" dirty="0"/>
              <a:t>“一國兩制”的制度優勢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區位優勢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開放合作的先發優勢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服務業專業化優勢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文脈相承的人文優勢</a:t>
            </a:r>
            <a:endParaRPr lang="zh-CN" altLang="en-US" dirty="0"/>
          </a:p>
        </p:txBody>
      </p:sp>
      <p:sp>
        <p:nvSpPr>
          <p:cNvPr id="43011" name="标题 2"/>
          <p:cNvSpPr>
            <a:spLocks noGrp="1" noRot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r>
              <a:rPr lang="zh-CN" altLang="en-US" dirty="0"/>
              <a:t>香港與</a:t>
            </a:r>
            <a:r>
              <a:rPr lang="en-US" altLang="zh-CN" dirty="0"/>
              <a:t>“</a:t>
            </a:r>
            <a:r>
              <a:rPr lang="zh-CN" altLang="en-US" dirty="0"/>
              <a:t>一帶一路</a:t>
            </a:r>
            <a:r>
              <a:rPr lang="en-US" altLang="zh-CN" dirty="0"/>
              <a:t>”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香港與“一帶一路”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4" y="1600200"/>
            <a:ext cx="8842375" cy="21732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3200" dirty="0" smtClean="0"/>
              <a:t>從傳統國際貿易中心向現代國際貿易中心轉型</a:t>
            </a:r>
            <a:endParaRPr lang="en-US" altLang="zh-TW" sz="3200" dirty="0" smtClean="0"/>
          </a:p>
          <a:p>
            <a:pPr>
              <a:lnSpc>
                <a:spcPct val="130000"/>
              </a:lnSpc>
            </a:pPr>
            <a:r>
              <a:rPr lang="zh-CN" altLang="en-US" sz="3200" dirty="0" smtClean="0"/>
              <a:t>大大增加年輕人未來的就業機會和選擇</a:t>
            </a:r>
            <a:endParaRPr lang="en-US" altLang="zh-CN" sz="3200" dirty="0" smtClean="0"/>
          </a:p>
          <a:p>
            <a:pPr>
              <a:lnSpc>
                <a:spcPct val="130000"/>
              </a:lnSpc>
            </a:pPr>
            <a:r>
              <a:rPr lang="zh-CN" altLang="en-US" sz="3200" dirty="0" smtClean="0"/>
              <a:t>發揮“超級聯繫人”的作用</a:t>
            </a:r>
            <a:endParaRPr lang="en-US" altLang="zh-CN" sz="3200" dirty="0" smtClean="0"/>
          </a:p>
          <a:p>
            <a:pPr>
              <a:lnSpc>
                <a:spcPct val="130000"/>
              </a:lnSpc>
            </a:pPr>
            <a:r>
              <a:rPr lang="zh-CN" altLang="en-US" sz="3200" dirty="0" smtClean="0"/>
              <a:t>為“一帶一路”建設提供金融及專業服務支援</a:t>
            </a:r>
            <a:endParaRPr lang="en-US" altLang="zh-CN" sz="3200" dirty="0" smtClean="0"/>
          </a:p>
        </p:txBody>
      </p:sp>
      <p:pic>
        <p:nvPicPr>
          <p:cNvPr id="240642" name="Picture 2" descr="http://paper.people.com.cn/rmrbhwb/res/1/20151118/1447784347442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3504" y="4388412"/>
            <a:ext cx="3453968" cy="246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5714" name="AutoShape 2" descr="“香港 海上丝绸之路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3778" name="Picture 2" descr="http://img.wyzxwk.com/p/2015/07/de57d04f612003010313ee555805628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7972" y="1142984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20" y="500042"/>
            <a:ext cx="8540750" cy="1143000"/>
          </a:xfrm>
        </p:spPr>
        <p:txBody>
          <a:bodyPr/>
          <a:lstStyle/>
          <a:p>
            <a:pPr algn="ctr"/>
            <a:r>
              <a:rPr lang="zh-CN" altLang="en-US" dirty="0">
                <a:ea typeface="宋体" panose="02010600030101010101" pitchFamily="2" charset="-122"/>
                <a:sym typeface="+mn-ea"/>
              </a:rPr>
              <a:t>誰在從事外交工作？</a:t>
            </a:r>
            <a:endParaRPr lang="zh-CN" altLang="en-US" sz="4800" dirty="0">
              <a:ea typeface="宋体" panose="02010600030101010101" pitchFamily="2" charset="-122"/>
            </a:endParaRPr>
          </a:p>
        </p:txBody>
      </p:sp>
      <p:graphicFrame>
        <p:nvGraphicFramePr>
          <p:cNvPr id="90116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428596" y="2214554"/>
          <a:ext cx="8207375" cy="3097213"/>
        </p:xfrm>
        <a:graphic>
          <a:graphicData uri="http://schemas.openxmlformats.org/drawingml/2006/table">
            <a:tbl>
              <a:tblPr/>
              <a:tblGrid>
                <a:gridCol w="1171575"/>
                <a:gridCol w="1171575"/>
                <a:gridCol w="1171575"/>
                <a:gridCol w="1171575"/>
                <a:gridCol w="1171575"/>
                <a:gridCol w="1171575"/>
                <a:gridCol w="1177925"/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微软繁线体" pitchFamily="2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中國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美國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俄羅斯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英國</a:t>
                      </a:r>
                      <a:endParaRPr kumimoji="0" lang="zh-CN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德國</a:t>
                      </a:r>
                      <a:endParaRPr kumimoji="0" lang="zh-CN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日本</a:t>
                      </a:r>
                      <a:endParaRPr kumimoji="0" lang="zh-CN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國家元首</a:t>
                      </a:r>
                      <a:endParaRPr kumimoji="0" 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政府首腦</a:t>
                      </a:r>
                      <a:endParaRPr kumimoji="0" 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</a:pP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90159" name="Picture 101" descr="安倍晋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14338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0" name="Picture 102" descr="明仁天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92893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1" name="Picture 103" descr="默克尔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14338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2" name="Picture 104" descr="德国总统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928934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4" name="Picture 106" descr="英国女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92893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5" name="Picture 107" descr="普京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928934"/>
            <a:ext cx="1150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7" name="Picture 109" descr="李克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4143380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8" name="Picture 110" descr="习近平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292893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9" name="Picture 111" descr="梅德韦杰夫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4143380"/>
            <a:ext cx="1150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未命名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4942" y="4071942"/>
            <a:ext cx="1000132" cy="1214447"/>
          </a:xfrm>
          <a:prstGeom prst="rect">
            <a:avLst/>
          </a:prstGeom>
        </p:spPr>
      </p:pic>
      <p:pic>
        <p:nvPicPr>
          <p:cNvPr id="17" name="图片 16" descr="Donald_Trump_by_Gage_Skidmore_1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6050" y="3357562"/>
            <a:ext cx="1114219" cy="1357322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内容占位符 5" descr="20150308160855719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1538" y="1214422"/>
            <a:ext cx="7000924" cy="4667759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540750" cy="1143000"/>
          </a:xfrm>
        </p:spPr>
        <p:txBody>
          <a:bodyPr/>
          <a:lstStyle/>
          <a:p>
            <a:pPr algn="ctr"/>
            <a:r>
              <a:rPr lang="zh-CN" altLang="en-US" dirty="0">
                <a:ea typeface="宋体" panose="02010600030101010101" pitchFamily="2" charset="-122"/>
                <a:sym typeface="+mn-ea"/>
              </a:rPr>
              <a:t>誰在從事外交工作？</a:t>
            </a:r>
            <a:endParaRPr lang="zh-CN" altLang="en-US" sz="4800" b="1" dirty="0"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857892"/>
            <a:ext cx="56436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cs typeface="+mn-ea"/>
              </a:rPr>
              <a:t>中國外交部長 王毅</a:t>
            </a:r>
            <a:endParaRPr lang="en-US" altLang="zh-CN" sz="3600" b="1">
              <a:cs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外交知識概述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4963160"/>
          </a:xfrm>
        </p:spPr>
        <p:txBody>
          <a:bodyPr/>
          <a:lstStyle/>
          <a:p>
            <a:r>
              <a:rPr lang="zh-CN" altLang="en-US" dirty="0"/>
              <a:t>二、常見的外交方式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首腦外交、職業外交、民間外交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多邊外交、雙邊外交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>
                <a:sym typeface="+mn-ea"/>
              </a:rPr>
              <a:t>經</a:t>
            </a:r>
            <a:r>
              <a:rPr lang="zh-CN" altLang="en-US" dirty="0">
                <a:sym typeface="+mn-ea"/>
              </a:rPr>
              <a:t>濟外交、文化外交</a:t>
            </a:r>
            <a:endParaRPr lang="zh-CN" altLang="en-US" dirty="0"/>
          </a:p>
          <a:p>
            <a:pPr lvl="1">
              <a:lnSpc>
                <a:spcPct val="140000"/>
              </a:lnSpc>
            </a:pPr>
            <a:r>
              <a:rPr lang="zh-CN" altLang="en-US" dirty="0">
                <a:sym typeface="+mn-ea"/>
              </a:rPr>
              <a:t>公共外交</a:t>
            </a:r>
            <a:endParaRPr lang="zh-CN" altLang="en-US" dirty="0">
              <a:sym typeface="+mn-ea"/>
            </a:endParaRPr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  <a:ea typeface="宋体" panose="02010600030101010101" pitchFamily="2" charset="-122"/>
              </a:rPr>
              <a:t>習近平主席出席亞太經合組織第二十五次領導人非正式會議</a:t>
            </a:r>
            <a:endParaRPr lang="zh-CN" altLang="en-US" dirty="0" smtClean="0">
              <a:latin typeface="+mj-ea"/>
              <a:ea typeface="宋体" panose="02010600030101010101" pitchFamily="2" charset="-122"/>
            </a:endParaRPr>
          </a:p>
        </p:txBody>
      </p:sp>
      <p:pic>
        <p:nvPicPr>
          <p:cNvPr id="5" name="内容占位符 4" descr="apec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7400" y="1485900"/>
            <a:ext cx="7569200" cy="4499610"/>
          </a:xfrm>
          <a:prstGeom prst="rect">
            <a:avLst/>
          </a:prstGeom>
        </p:spPr>
      </p:pic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9505" y="5985510"/>
            <a:ext cx="7143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/>
              <a:t>（2017年11月11日，越南 峴港）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外交知識概述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562100"/>
            <a:ext cx="8540750" cy="4536440"/>
          </a:xfrm>
        </p:spPr>
        <p:txBody>
          <a:bodyPr/>
          <a:lstStyle/>
          <a:p>
            <a:r>
              <a:rPr lang="zh-CN" altLang="en-US" dirty="0"/>
              <a:t>三、外交部與駐外機關</a:t>
            </a:r>
            <a:endParaRPr lang="zh-CN" altLang="en-US" dirty="0"/>
          </a:p>
          <a:p>
            <a:pPr lvl="1"/>
            <a:r>
              <a:rPr lang="zh-CN" altLang="en-US" dirty="0"/>
              <a:t>外交部</a:t>
            </a:r>
            <a:endParaRPr lang="zh-CN" altLang="en-US" dirty="0"/>
          </a:p>
          <a:p>
            <a:pPr lvl="1"/>
            <a:r>
              <a:rPr lang="zh-CN" altLang="en-US" dirty="0"/>
              <a:t>駐外機關</a:t>
            </a:r>
            <a:endParaRPr lang="zh-CN" altLang="en-US" dirty="0"/>
          </a:p>
          <a:p>
            <a:pPr lvl="2"/>
            <a:r>
              <a:rPr lang="zh-CN" altLang="en-US" dirty="0"/>
              <a:t>使館</a:t>
            </a:r>
            <a:endParaRPr lang="zh-CN" altLang="en-US" dirty="0"/>
          </a:p>
          <a:p>
            <a:pPr lvl="2"/>
            <a:r>
              <a:rPr lang="zh-CN" altLang="en-US" dirty="0"/>
              <a:t>領事館</a:t>
            </a:r>
            <a:endParaRPr lang="zh-CN" altLang="en-US" dirty="0"/>
          </a:p>
          <a:p>
            <a:pPr lvl="2"/>
            <a:r>
              <a:rPr lang="zh-CN" altLang="en-US" dirty="0"/>
              <a:t>代表團（處）</a:t>
            </a:r>
            <a:endParaRPr lang="zh-CN" altLang="en-US" dirty="0"/>
          </a:p>
          <a:p>
            <a:pPr lvl="2"/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駐外機構列表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02754" name="AutoShape 2" descr="“印尼 海上丝绸之路 习近平”的图片搜索结果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314960"/>
            <a:ext cx="7095490" cy="6581140"/>
          </a:xfrm>
          <a:prstGeom prst="rect">
            <a:avLst/>
          </a:prstGeom>
        </p:spPr>
      </p:pic>
      <p:sp>
        <p:nvSpPr>
          <p:cNvPr id="6" name="内容占位符 5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公署PPT制作模板">
  <a:themeElements>
    <a:clrScheme name="公署PPT制作模板 1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公署PPT制作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署PPT制作模板 1">
        <a:dk1>
          <a:srgbClr val="DDDDDD"/>
        </a:dk1>
        <a:lt1>
          <a:srgbClr val="FFFFFF"/>
        </a:lt1>
        <a:dk2>
          <a:srgbClr val="3366CC"/>
        </a:dk2>
        <a:lt2>
          <a:srgbClr val="FFFF66"/>
        </a:lt2>
        <a:accent1>
          <a:srgbClr val="879CC8"/>
        </a:accent1>
        <a:accent2>
          <a:srgbClr val="C0C0C0"/>
        </a:accent2>
        <a:accent3>
          <a:srgbClr val="ADB8E2"/>
        </a:accent3>
        <a:accent4>
          <a:srgbClr val="DADADA"/>
        </a:accent4>
        <a:accent5>
          <a:srgbClr val="C3CBE0"/>
        </a:accent5>
        <a:accent6>
          <a:srgbClr val="AEAEAE"/>
        </a:accent6>
        <a:hlink>
          <a:srgbClr val="66FF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DDDDDD"/>
      </a:dk1>
      <a:lt1>
        <a:srgbClr val="FFFFFF"/>
      </a:lt1>
      <a:dk2>
        <a:srgbClr val="3366CC"/>
      </a:dk2>
      <a:lt2>
        <a:srgbClr val="FFFF66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66FFFF"/>
      </a:hlink>
      <a:folHlink>
        <a:srgbClr val="CCFFC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公署PPT制作模板 1">
    <a:dk1>
      <a:srgbClr val="DDDDDD"/>
    </a:dk1>
    <a:lt1>
      <a:srgbClr val="FFFFFF"/>
    </a:lt1>
    <a:dk2>
      <a:srgbClr val="3366CC"/>
    </a:dk2>
    <a:lt2>
      <a:srgbClr val="FFFF66"/>
    </a:lt2>
    <a:accent1>
      <a:srgbClr val="879CC8"/>
    </a:accent1>
    <a:accent2>
      <a:srgbClr val="C0C0C0"/>
    </a:accent2>
    <a:accent3>
      <a:srgbClr val="ADB8E2"/>
    </a:accent3>
    <a:accent4>
      <a:srgbClr val="DADADA"/>
    </a:accent4>
    <a:accent5>
      <a:srgbClr val="C3CBE0"/>
    </a:accent5>
    <a:accent6>
      <a:srgbClr val="AEAEAE"/>
    </a:accent6>
    <a:hlink>
      <a:srgbClr val="66FFFF"/>
    </a:hlink>
    <a:folHlink>
      <a:srgbClr val="CC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1530</Words>
  <Application>WPS 演示</Application>
  <PresentationFormat>全屏显示(4:3)</PresentationFormat>
  <Paragraphs>255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Wingdings 2</vt:lpstr>
      <vt:lpstr>隶书</vt:lpstr>
      <vt:lpstr>方正中等线简体</vt:lpstr>
      <vt:lpstr>Calibri</vt:lpstr>
      <vt:lpstr>微软繁线体</vt:lpstr>
      <vt:lpstr>微软繁黑体</vt:lpstr>
      <vt:lpstr>Arial Unicode MS</vt:lpstr>
      <vt:lpstr>Wingdings</vt:lpstr>
      <vt:lpstr>仿宋_GB2312</vt:lpstr>
      <vt:lpstr>Lucida Sans Unicode</vt:lpstr>
      <vt:lpstr>微软雅黑</vt:lpstr>
      <vt:lpstr>黑体</vt:lpstr>
      <vt:lpstr>公署PPT制作模板</vt:lpstr>
      <vt:lpstr>中國外交</vt:lpstr>
      <vt:lpstr>外交部分基本框架</vt:lpstr>
      <vt:lpstr>外交知識概述</vt:lpstr>
      <vt:lpstr>誰在從事外交工作？</vt:lpstr>
      <vt:lpstr>誰在從事外交工作？</vt:lpstr>
      <vt:lpstr>外交知識概述</vt:lpstr>
      <vt:lpstr>習近平主席出席亞太經合組織第二十五次領導人非正式會議</vt:lpstr>
      <vt:lpstr>外交知識概述</vt:lpstr>
      <vt:lpstr>駐外機構列表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外交知識概述</vt:lpstr>
      <vt:lpstr>外交部分基本框架</vt:lpstr>
      <vt:lpstr>新中國外交歷程</vt:lpstr>
      <vt:lpstr>PowerPoint 演示文稿</vt:lpstr>
      <vt:lpstr>中國特色大國外交的內涵</vt:lpstr>
      <vt:lpstr>中國特色大國外交的實踐</vt:lpstr>
      <vt:lpstr>外交部分基本框架</vt:lpstr>
      <vt:lpstr>外交熱點</vt:lpstr>
      <vt:lpstr>外交部分基本框架</vt:lpstr>
      <vt:lpstr>張騫出使西域</vt:lpstr>
      <vt:lpstr>絲綢之路</vt:lpstr>
      <vt:lpstr>絲綢之路</vt:lpstr>
      <vt:lpstr>PowerPoint 演示文稿</vt:lpstr>
      <vt:lpstr>鄭和下西洋</vt:lpstr>
      <vt:lpstr>“一帶一路”國際合作高峰論壇 2017年5月14日</vt:lpstr>
      <vt:lpstr>如何理解“一帶一路”</vt:lpstr>
      <vt:lpstr>如何理解“一帶一路”</vt:lpstr>
      <vt:lpstr>如何理解“一帶一路”</vt:lpstr>
      <vt:lpstr>如何理解“一帶一路”</vt:lpstr>
      <vt:lpstr>香港加入亞投行</vt:lpstr>
      <vt:lpstr>香港與“一帶一路”</vt:lpstr>
      <vt:lpstr>香港與“一帶一路”</vt:lpstr>
      <vt:lpstr>PowerPoint 演示文稿</vt:lpstr>
    </vt:vector>
  </TitlesOfParts>
  <Company>HKS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從習大大訪美 看中國外交</dc:title>
  <dc:creator>HKS</dc:creator>
  <cp:lastModifiedBy>ShiYongRen</cp:lastModifiedBy>
  <cp:revision>902</cp:revision>
  <cp:lastPrinted>2113-01-01T00:00:00Z</cp:lastPrinted>
  <dcterms:created xsi:type="dcterms:W3CDTF">2014-08-31T11:10:00Z</dcterms:created>
  <dcterms:modified xsi:type="dcterms:W3CDTF">2018-02-13T07:46:35Z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2052-10.1.0.6929</vt:lpwstr>
  </property>
</Properties>
</file>